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82"/>
  </p:notesMasterIdLst>
  <p:handoutMasterIdLst>
    <p:handoutMasterId r:id="rId83"/>
  </p:handoutMasterIdLst>
  <p:sldIdLst>
    <p:sldId id="256" r:id="rId7"/>
    <p:sldId id="371" r:id="rId8"/>
    <p:sldId id="383" r:id="rId9"/>
    <p:sldId id="373" r:id="rId10"/>
    <p:sldId id="384" r:id="rId11"/>
    <p:sldId id="370" r:id="rId12"/>
    <p:sldId id="369" r:id="rId13"/>
    <p:sldId id="378" r:id="rId14"/>
    <p:sldId id="385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86" r:id="rId32"/>
    <p:sldId id="387" r:id="rId33"/>
    <p:sldId id="388" r:id="rId34"/>
    <p:sldId id="389" r:id="rId35"/>
    <p:sldId id="390" r:id="rId36"/>
    <p:sldId id="374" r:id="rId37"/>
    <p:sldId id="318" r:id="rId38"/>
    <p:sldId id="320" r:id="rId39"/>
    <p:sldId id="323" r:id="rId40"/>
    <p:sldId id="324" r:id="rId41"/>
    <p:sldId id="325" r:id="rId42"/>
    <p:sldId id="327" r:id="rId43"/>
    <p:sldId id="328" r:id="rId44"/>
    <p:sldId id="329" r:id="rId45"/>
    <p:sldId id="368" r:id="rId46"/>
    <p:sldId id="330" r:id="rId47"/>
    <p:sldId id="366" r:id="rId48"/>
    <p:sldId id="331" r:id="rId49"/>
    <p:sldId id="367" r:id="rId50"/>
    <p:sldId id="381" r:id="rId51"/>
    <p:sldId id="382" r:id="rId52"/>
    <p:sldId id="391" r:id="rId53"/>
    <p:sldId id="375" r:id="rId54"/>
    <p:sldId id="359" r:id="rId55"/>
    <p:sldId id="360" r:id="rId56"/>
    <p:sldId id="333" r:id="rId57"/>
    <p:sldId id="337" r:id="rId58"/>
    <p:sldId id="339" r:id="rId59"/>
    <p:sldId id="376" r:id="rId60"/>
    <p:sldId id="343" r:id="rId61"/>
    <p:sldId id="344" r:id="rId62"/>
    <p:sldId id="345" r:id="rId63"/>
    <p:sldId id="361" r:id="rId64"/>
    <p:sldId id="347" r:id="rId65"/>
    <p:sldId id="348" r:id="rId66"/>
    <p:sldId id="362" r:id="rId67"/>
    <p:sldId id="352" r:id="rId68"/>
    <p:sldId id="353" r:id="rId69"/>
    <p:sldId id="354" r:id="rId70"/>
    <p:sldId id="363" r:id="rId71"/>
    <p:sldId id="364" r:id="rId72"/>
    <p:sldId id="377" r:id="rId73"/>
    <p:sldId id="350" r:id="rId74"/>
    <p:sldId id="355" r:id="rId75"/>
    <p:sldId id="349" r:id="rId76"/>
    <p:sldId id="357" r:id="rId77"/>
    <p:sldId id="358" r:id="rId78"/>
    <p:sldId id="380" r:id="rId79"/>
    <p:sldId id="392" r:id="rId80"/>
    <p:sldId id="299" r:id="rId81"/>
  </p:sldIdLst>
  <p:sldSz cx="9144000" cy="6858000" type="screen4x3"/>
  <p:notesSz cx="7023100" cy="9309100"/>
  <p:custDataLst>
    <p:tags r:id="rId8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0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0" d="100"/>
          <a:sy n="110" d="100"/>
        </p:scale>
        <p:origin x="1638" y="150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tags" Target="tags/tag1.xml"/><Relationship Id="rId89" Type="http://schemas.openxmlformats.org/officeDocument/2006/relationships/tableStyles" Target="tableStyle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handoutMaster" Target="handoutMasters/handoutMaster1.xml"/><Relationship Id="rId88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3:44.704" idx="21">
    <p:pos x="5349" y="318"/>
    <p:text>Put the legend saying:</p:text>
    <p:extLst>
      <p:ext uri="{C676402C-5697-4E1C-873F-D02D1690AC5C}">
        <p15:threadingInfo xmlns:p15="http://schemas.microsoft.com/office/powerpoint/2012/main" timeZoneBias="0"/>
      </p:ext>
    </p:extLst>
  </p:cm>
  <p:cm authorId="2" dt="2019-01-25T17:24:31.107" idx="22">
    <p:pos x="5349" y="414"/>
    <p:text>Mock trajectorie or redraw the picture</p:text>
    <p:extLst>
      <p:ext uri="{C676402C-5697-4E1C-873F-D02D1690AC5C}">
        <p15:threadingInfo xmlns:p15="http://schemas.microsoft.com/office/powerpoint/2012/main" timeZoneBias="0">
          <p15:parentCm authorId="2" idx="21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4:50.814" idx="23">
    <p:pos x="5159" y="318"/>
    <p:text>Prolong a trajectory to the waypoint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2019-02-06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2019-02-06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6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Avoidance Grid we fuse data and divine space into:</a:t>
            </a:r>
          </a:p>
          <a:p>
            <a:endParaRPr lang="en-US" dirty="0"/>
          </a:p>
          <a:p>
            <a:r>
              <a:rPr lang="en-US" dirty="0" err="1"/>
              <a:t>Unseeen</a:t>
            </a:r>
            <a:r>
              <a:rPr lang="en-US" dirty="0"/>
              <a:t> space  yellow U</a:t>
            </a:r>
          </a:p>
          <a:p>
            <a:r>
              <a:rPr lang="en-US" dirty="0"/>
              <a:t>Obstacle space red O</a:t>
            </a:r>
          </a:p>
          <a:p>
            <a:r>
              <a:rPr lang="en-US" dirty="0"/>
              <a:t>Free space White empty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take the Reach set and project it into Segmented space</a:t>
            </a:r>
          </a:p>
          <a:p>
            <a:endParaRPr lang="en-US" dirty="0"/>
          </a:p>
          <a:p>
            <a:r>
              <a:rPr lang="en-US" dirty="0"/>
              <a:t>You can see many red trajectories are leading into obstacles, </a:t>
            </a:r>
          </a:p>
          <a:p>
            <a:endParaRPr lang="en-US" dirty="0"/>
          </a:p>
          <a:p>
            <a:r>
              <a:rPr lang="en-US" dirty="0"/>
              <a:t>There are some feasible green trajectories which leads to safe 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where is possible to fly Now!</a:t>
            </a:r>
          </a:p>
          <a:p>
            <a:endParaRPr lang="en-US" dirty="0"/>
          </a:p>
          <a:p>
            <a:r>
              <a:rPr lang="en-US" dirty="0"/>
              <a:t>The cells where do not lead any feasible trajectories are Red and called Unreachable</a:t>
            </a:r>
          </a:p>
          <a:p>
            <a:endParaRPr lang="en-US" dirty="0"/>
          </a:p>
          <a:p>
            <a:r>
              <a:rPr lang="en-US" dirty="0"/>
              <a:t>The feasible green cells where leads at least one feasible trajectory are called Reachable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need to find Goal (red point) in green Reachable space</a:t>
            </a:r>
          </a:p>
          <a:p>
            <a:endParaRPr lang="en-US" dirty="0"/>
          </a:p>
          <a:p>
            <a:r>
              <a:rPr lang="en-US" dirty="0"/>
              <a:t>We select feasible trajectory which usually have lowest cost to execute,</a:t>
            </a:r>
          </a:p>
          <a:p>
            <a:endParaRPr lang="en-US" dirty="0"/>
          </a:p>
          <a:p>
            <a:r>
              <a:rPr lang="en-US" dirty="0"/>
              <a:t>Then we need to select a next decision point along it</a:t>
            </a:r>
          </a:p>
          <a:p>
            <a:endParaRPr lang="en-US" dirty="0"/>
          </a:p>
          <a:p>
            <a:r>
              <a:rPr lang="en-US" dirty="0"/>
              <a:t>In decision point we are going to decide what to do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2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led us talk about Rules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49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40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799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3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4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4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5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6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6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Related work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One page with a description of related work with references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>
                <a:solidFill>
                  <a:srgbClr val="FF0000"/>
                </a:solidFill>
              </a:rPr>
              <a:t>THESE COULD GO WITH THE PROBLEMS AND ALSO WITH THE BACKGROUND MATERIAL</a:t>
            </a:r>
            <a:endParaRPr lang="pt-PT" dirty="0">
              <a:solidFill>
                <a:srgbClr val="FF0000"/>
              </a:solidFill>
            </a:endParaRP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Movement automaton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Avoidance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Basic Structures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7" y="948981"/>
            <a:ext cx="6001769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7473" b="4570"/>
          <a:stretch/>
        </p:blipFill>
        <p:spPr>
          <a:xfrm>
            <a:off x="610143" y="1055524"/>
            <a:ext cx="5790658" cy="3356384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Test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Structural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6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Framework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C486-8F78-403C-8B78-6DEB0B8A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Include slide with the test plan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B24F-A1AF-40A3-97D2-12F746349A3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00966-9CC4-42FC-BB91-00232B7B00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DD0040-DCE7-4E91-B1AD-0FCF675274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1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02AF-ABEA-428C-8939-9CDFBB60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SLIDE ABOUT ATM/UTM AND SO 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DEA51-6473-4853-868E-EAB931E63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/>
          <a:stretch/>
        </p:blipFill>
        <p:spPr bwMode="auto">
          <a:xfrm>
            <a:off x="530352" y="856420"/>
            <a:ext cx="8159261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Converging Maneuver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Head On Approach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How different are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Introduction Story:</a:t>
            </a:r>
            <a:br>
              <a:rPr lang="en-US" sz="3600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sz="3600" dirty="0">
                <a:latin typeface="Algerian" panose="04020705040A02060702" pitchFamily="82" charset="0"/>
              </a:rPr>
              <a:t>How To Get into a Fine Restaurant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 Sense &amp; Avoid in Nutshell 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ADJUST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CFD4-5EF9-4FB8-9A07-176D4260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IT WOULD BE GREAT IF YOU COULD PUT LABELS IN THE FOLLOWING SLIDES REFERRING TO THE PROBLEMS YOU DEFINE IN THE THESE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552B1-0044-460D-AF29-476D9676A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0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3069</TotalTime>
  <Words>3396</Words>
  <Application>Microsoft Office PowerPoint</Application>
  <PresentationFormat>On-screen Show (4:3)</PresentationFormat>
  <Paragraphs>1070</Paragraphs>
  <Slides>75</Slides>
  <Notes>65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90" baseType="lpstr">
      <vt:lpstr>Algerian</vt:lpstr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Terminology  Process</vt:lpstr>
      <vt:lpstr>SLIDE ABOUT ATM/UTM AND SO ON</vt:lpstr>
      <vt:lpstr>Introduction to Sense &amp; Avoid</vt:lpstr>
      <vt:lpstr>Introduction to Sense &amp; Avoid</vt:lpstr>
      <vt:lpstr>Introduction Story:  How To Get into a Fine Restaurant  ( Sense &amp; Avoid in Nutshell ) ADJUST TITLE</vt:lpstr>
      <vt:lpstr>IT WOULD BE GREAT IF YOU COULD PUT LABELS IN THE FOLLOWING SLIDES REFERRING TO THE PROBLEMS YOU DEFINE IN THE THESE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Related work </vt:lpstr>
      <vt:lpstr>One page with a description of related work with references</vt:lpstr>
      <vt:lpstr>Background material</vt:lpstr>
      <vt:lpstr>Definitions and pictures</vt:lpstr>
      <vt:lpstr>Movement automaton</vt:lpstr>
      <vt:lpstr>Avoidance Framework:  Basic Structures  Avoidance Run</vt:lpstr>
      <vt:lpstr>Vehicle control</vt:lpstr>
      <vt:lpstr>Movement Automaton </vt:lpstr>
      <vt:lpstr>Reach set estimation</vt:lpstr>
      <vt:lpstr>Reach set -Trajectory set &amp; Graph</vt:lpstr>
      <vt:lpstr>Mission plan</vt:lpstr>
      <vt:lpstr>ADS-B</vt:lpstr>
      <vt:lpstr>LiDAR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Test Framework:  Structural Overview</vt:lpstr>
      <vt:lpstr>Test Framework Setup</vt:lpstr>
      <vt:lpstr>Include slide with the test plan</vt:lpstr>
      <vt:lpstr>Examples:  Maze Solver  Storm Avoidance</vt:lpstr>
      <vt:lpstr>Example:  Simple maze</vt:lpstr>
      <vt:lpstr>Example:  Storm</vt:lpstr>
      <vt:lpstr>Rules of the Air Introduction</vt:lpstr>
      <vt:lpstr>UAS Traffic Management Concept</vt:lpstr>
      <vt:lpstr>Rule engine</vt:lpstr>
      <vt:lpstr>Rules of the Air:  Converging Maneuver  Head On Approach  Overtake</vt:lpstr>
      <vt:lpstr>Converging Maneuver - Trigger</vt:lpstr>
      <vt:lpstr>Converging Maneuver - Resolution</vt:lpstr>
      <vt:lpstr>Converging Maneuver – Leave condition</vt:lpstr>
      <vt:lpstr>Example:  Converging Maneuver</vt:lpstr>
      <vt:lpstr>Head On Approach - Trigger</vt:lpstr>
      <vt:lpstr>Head On Approach - Resolution</vt:lpstr>
      <vt:lpstr>Example:  Head On Approach</vt:lpstr>
      <vt:lpstr>Overtake Maneuver - Trigger</vt:lpstr>
      <vt:lpstr>Overtake Maneuver - Resolution</vt:lpstr>
      <vt:lpstr>Overtake Maneuver – Leave Condition</vt:lpstr>
      <vt:lpstr>Example:   Overtake Maneuver </vt:lpstr>
      <vt:lpstr>Different speed:   Overtake Maneuver </vt:lpstr>
      <vt:lpstr>How different are:  Cooperative vs. Noncooperative   Multi-Collision  Situations</vt:lpstr>
      <vt:lpstr>Cooperative separation scenario</vt:lpstr>
      <vt:lpstr>Example:   Cooperative separation scenario</vt:lpstr>
      <vt:lpstr>Non-cooperative separation scenario</vt:lpstr>
      <vt:lpstr>Example:   Non-cooperative separation scenario</vt:lpstr>
      <vt:lpstr>Performance:   Non-cooperative separation scenario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225</cp:revision>
  <cp:lastPrinted>2015-07-29T21:30:37Z</cp:lastPrinted>
  <dcterms:created xsi:type="dcterms:W3CDTF">2017-09-21T08:49:16Z</dcterms:created>
  <dcterms:modified xsi:type="dcterms:W3CDTF">2019-02-06T08:43:16Z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